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2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8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6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4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1CA3-ABC1-8143-9F66-F37C3DCE13D3}" type="datetimeFigureOut">
              <a:rPr lang="en-US" smtClean="0"/>
              <a:t>02/09/14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5EAE-F9D6-4A43-9E26-E0E17FE9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3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>
                <a:latin typeface="Times New Roman" charset="0"/>
              </a:rPr>
              <a:t>MCA 520: Graph Theory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Instructor</a:t>
            </a:r>
          </a:p>
          <a:p>
            <a:pPr eaLnBrk="1" hangingPunct="1"/>
            <a:r>
              <a:rPr lang="en-US">
                <a:latin typeface="Times New Roman" charset="0"/>
              </a:rPr>
              <a:t>Neelima Gupta</a:t>
            </a:r>
          </a:p>
          <a:p>
            <a:pPr eaLnBrk="1" hangingPunct="1"/>
            <a:r>
              <a:rPr lang="en-US">
                <a:latin typeface="Times New Roman" charset="0"/>
              </a:rPr>
              <a:t>ngupta@cs.du.ac.in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degree sequence of a graph is the list of vertex degrees written in non-decreasing.</a:t>
            </a:r>
          </a:p>
          <a:p>
            <a:endParaRPr lang="en-US" dirty="0"/>
          </a:p>
          <a:p>
            <a:r>
              <a:rPr lang="en-US" dirty="0" smtClean="0"/>
              <a:t>Proposition: The non negative integers d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are the vertex degrees of some graph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Σd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even.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Sufficiency is true if loops are allowed. In a simple graph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loops are not allowed) 2,0,0 is not realizable, though sum of degrees is even.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2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GS is a DS that is realizable by a simple graph.</a:t>
            </a:r>
          </a:p>
          <a:p>
            <a:r>
              <a:rPr lang="en-US" dirty="0" smtClean="0"/>
              <a:t>Example 1: </a:t>
            </a:r>
          </a:p>
          <a:p>
            <a:pPr lvl="1"/>
            <a:r>
              <a:rPr lang="en-US" dirty="0" smtClean="0"/>
              <a:t>1 0 1 is graphic</a:t>
            </a:r>
          </a:p>
          <a:p>
            <a:pPr lvl="1"/>
            <a:r>
              <a:rPr lang="en-US" dirty="0" smtClean="0"/>
              <a:t>2211 is graphic</a:t>
            </a:r>
          </a:p>
          <a:p>
            <a:r>
              <a:rPr lang="en-US" dirty="0" smtClean="0"/>
              <a:t>Example 2: Test whether 33333221 is graphic.</a:t>
            </a:r>
          </a:p>
          <a:p>
            <a:pPr lvl="1"/>
            <a:r>
              <a:rPr lang="en-US" dirty="0" smtClean="0"/>
              <a:t>Reduce 33333221 to 2223221 rearranged as 3222221</a:t>
            </a:r>
          </a:p>
          <a:p>
            <a:pPr lvl="1"/>
            <a:r>
              <a:rPr lang="en-US" dirty="0" smtClean="0"/>
              <a:t>Reduce 3222221 to 111221 rearranged as 221111</a:t>
            </a:r>
          </a:p>
          <a:p>
            <a:pPr lvl="1"/>
            <a:r>
              <a:rPr lang="en-US" dirty="0" smtClean="0"/>
              <a:t>Reduce 221111 to 10111 rearranged as 11110. It is easy to show that this is realizable.</a:t>
            </a:r>
          </a:p>
        </p:txBody>
      </p:sp>
    </p:spTree>
    <p:extLst>
      <p:ext uri="{BB962C8B-B14F-4D97-AF65-F5344CB8AC3E}">
        <p14:creationId xmlns:p14="http://schemas.microsoft.com/office/powerpoint/2010/main" val="350535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: Havel and </a:t>
            </a:r>
            <a:r>
              <a:rPr lang="en-US" dirty="0" err="1" smtClean="0"/>
              <a:t>Hakimi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 &gt; 1, an integer list d of size n is graphic </a:t>
            </a:r>
            <a:r>
              <a:rPr lang="en-US" dirty="0" err="1" smtClean="0"/>
              <a:t>iff</a:t>
            </a:r>
            <a:r>
              <a:rPr lang="en-US" dirty="0" smtClean="0"/>
              <a:t> d’ is graphic, where d’ is obtained from d by deleting its largest element Δ and subtracting 1 from its next largest Δ elements. The only 1-element graphic </a:t>
            </a:r>
            <a:r>
              <a:rPr lang="en-US" smtClean="0"/>
              <a:t>sequence is d</a:t>
            </a:r>
            <a:r>
              <a:rPr lang="en-US" baseline="-25000" smtClean="0"/>
              <a:t>1</a:t>
            </a:r>
            <a:r>
              <a:rPr lang="en-US" smtClean="0"/>
              <a:t> =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2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Table </a:t>
            </a:r>
            <a:r>
              <a:rPr lang="en-US" dirty="0">
                <a:latin typeface="Times New Roman" charset="0"/>
              </a:rPr>
              <a:t>of Contents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772400" cy="4114800"/>
          </a:xfrm>
        </p:spPr>
        <p:txBody>
          <a:bodyPr/>
          <a:lstStyle/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marL="457200" lvl="1" indent="0" algn="ctr" eaLnBrk="1" hangingPunct="1">
              <a:buFontTx/>
              <a:buNone/>
            </a:pPr>
            <a:r>
              <a:rPr lang="en-US" dirty="0" smtClean="0">
                <a:latin typeface="Times New Roman" charset="0"/>
              </a:rPr>
              <a:t>Vertex Degrees and Counting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</a:t>
            </a:r>
            <a:r>
              <a:rPr lang="en-US" dirty="0" smtClean="0">
                <a:solidFill>
                  <a:srgbClr val="0000FF"/>
                </a:solidFill>
              </a:rPr>
              <a:t>regular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deg</a:t>
            </a:r>
            <a:r>
              <a:rPr lang="en-US" dirty="0" smtClean="0"/>
              <a:t>(u) = </a:t>
            </a:r>
            <a:r>
              <a:rPr lang="en-US" dirty="0" err="1" smtClean="0"/>
              <a:t>deg</a:t>
            </a:r>
            <a:r>
              <a:rPr lang="en-US" dirty="0" smtClean="0"/>
              <a:t>(v) for all vertices u and v.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Alternate definition</a:t>
            </a:r>
            <a:r>
              <a:rPr lang="en-US" dirty="0" smtClean="0"/>
              <a:t>: A </a:t>
            </a:r>
            <a:r>
              <a:rPr lang="en-US" dirty="0"/>
              <a:t>graph is </a:t>
            </a:r>
            <a:r>
              <a:rPr lang="en-US" dirty="0">
                <a:solidFill>
                  <a:srgbClr val="0000FF"/>
                </a:solidFill>
              </a:rPr>
              <a:t>regular</a:t>
            </a:r>
            <a:r>
              <a:rPr lang="en-US" dirty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min_deg</a:t>
            </a:r>
            <a:r>
              <a:rPr lang="en-US" dirty="0" smtClean="0"/>
              <a:t> = </a:t>
            </a:r>
            <a:r>
              <a:rPr lang="en-US" dirty="0" err="1" smtClean="0"/>
              <a:t>max_deg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graph is </a:t>
            </a:r>
            <a:r>
              <a:rPr lang="en-US" dirty="0" smtClean="0">
                <a:solidFill>
                  <a:srgbClr val="0000FF"/>
                </a:solidFill>
              </a:rPr>
              <a:t>k-regular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deg</a:t>
            </a:r>
            <a:r>
              <a:rPr lang="en-US" dirty="0" smtClean="0"/>
              <a:t>(u) = k for all vertices 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5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Degree-Sum Formula/First Theorem of Graph Theory/Handshaking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Σ</a:t>
            </a:r>
            <a:r>
              <a:rPr lang="en-US" baseline="-25000" dirty="0" err="1"/>
              <a:t>u</a:t>
            </a:r>
            <a:r>
              <a:rPr lang="en-US" baseline="-25000" dirty="0" smtClean="0"/>
              <a:t> in V(G) </a:t>
            </a:r>
            <a:r>
              <a:rPr lang="en-US" dirty="0" err="1" smtClean="0"/>
              <a:t>deg</a:t>
            </a:r>
            <a:r>
              <a:rPr lang="en-US" dirty="0" smtClean="0"/>
              <a:t>(u) = 2 |E|</a:t>
            </a:r>
          </a:p>
          <a:p>
            <a:r>
              <a:rPr lang="en-US" sz="3000" dirty="0" smtClean="0"/>
              <a:t>In a graph G, average vertex degree = 2 |E|/|V|.</a:t>
            </a:r>
          </a:p>
          <a:p>
            <a:r>
              <a:rPr lang="en-US" sz="3000" dirty="0" smtClean="0"/>
              <a:t>Min-</a:t>
            </a:r>
            <a:r>
              <a:rPr lang="en-US" sz="3000" dirty="0" err="1" smtClean="0"/>
              <a:t>deg</a:t>
            </a:r>
            <a:r>
              <a:rPr lang="en-US" sz="3000" dirty="0" smtClean="0"/>
              <a:t>(G) </a:t>
            </a:r>
            <a:r>
              <a:rPr lang="en-US" sz="3000" u="sng" dirty="0" smtClean="0"/>
              <a:t>&lt;</a:t>
            </a:r>
            <a:r>
              <a:rPr lang="en-US" sz="3000" dirty="0" smtClean="0"/>
              <a:t>  2 </a:t>
            </a:r>
            <a:r>
              <a:rPr lang="en-US" sz="3000" dirty="0"/>
              <a:t>|E|/|V</a:t>
            </a:r>
            <a:r>
              <a:rPr lang="en-US" sz="3000" dirty="0" smtClean="0"/>
              <a:t>| </a:t>
            </a:r>
            <a:r>
              <a:rPr lang="en-US" sz="3000" u="sng" dirty="0"/>
              <a:t>&lt;</a:t>
            </a:r>
            <a:r>
              <a:rPr lang="en-US" sz="3000" dirty="0"/>
              <a:t> </a:t>
            </a:r>
            <a:r>
              <a:rPr lang="en-US" sz="3000" dirty="0" smtClean="0"/>
              <a:t> max-</a:t>
            </a:r>
            <a:r>
              <a:rPr lang="en-US" sz="3000" dirty="0" err="1" smtClean="0"/>
              <a:t>deg</a:t>
            </a:r>
            <a:r>
              <a:rPr lang="en-US" sz="3000" dirty="0" smtClean="0"/>
              <a:t>(G)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4343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K-dimensional cube or hypercube </a:t>
            </a:r>
            <a:r>
              <a:rPr lang="en-US" dirty="0" err="1"/>
              <a:t>Q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structure by way of k-tuple.</a:t>
            </a:r>
          </a:p>
          <a:p>
            <a:r>
              <a:rPr lang="en-US" dirty="0" smtClean="0"/>
              <a:t>Counting the number of vertices: ?</a:t>
            </a:r>
          </a:p>
          <a:p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 is ?-regular?</a:t>
            </a:r>
          </a:p>
          <a:p>
            <a:r>
              <a:rPr lang="en-US" dirty="0" smtClean="0"/>
              <a:t>Counting the number of edges:?</a:t>
            </a:r>
          </a:p>
          <a:p>
            <a:r>
              <a:rPr lang="en-US" dirty="0" smtClean="0"/>
              <a:t>Parity of a vertex: defined by the number of 1’s in its name</a:t>
            </a:r>
          </a:p>
          <a:p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 is bipartite…….Assignment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0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contains (k choose k-j) 2</a:t>
            </a:r>
            <a:r>
              <a:rPr lang="en-US" baseline="30000" dirty="0" smtClean="0"/>
              <a:t>k-j</a:t>
            </a:r>
            <a:r>
              <a:rPr lang="en-US" dirty="0" smtClean="0"/>
              <a:t> =  </a:t>
            </a:r>
            <a:r>
              <a:rPr lang="en-US" dirty="0"/>
              <a:t>(k choose </a:t>
            </a:r>
            <a:r>
              <a:rPr lang="en-US" dirty="0" smtClean="0"/>
              <a:t>j</a:t>
            </a:r>
            <a:r>
              <a:rPr lang="en-US" dirty="0"/>
              <a:t>) 2</a:t>
            </a:r>
            <a:r>
              <a:rPr lang="en-US" baseline="30000" dirty="0"/>
              <a:t>k-</a:t>
            </a:r>
            <a:r>
              <a:rPr lang="en-US" baseline="30000" dirty="0" smtClean="0"/>
              <a:t>j</a:t>
            </a:r>
          </a:p>
          <a:p>
            <a:pPr marL="0" indent="0">
              <a:buNone/>
            </a:pPr>
            <a:r>
              <a:rPr lang="en-US" dirty="0" err="1" smtClean="0"/>
              <a:t>subcubes</a:t>
            </a:r>
            <a:r>
              <a:rPr lang="en-US" dirty="0" smtClean="0"/>
              <a:t> isomorphic to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Alternate argument for counting the number of edges in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 : For j =1, Q</a:t>
            </a:r>
            <a:r>
              <a:rPr lang="en-US" baseline="-25000" dirty="0" smtClean="0"/>
              <a:t>1</a:t>
            </a:r>
            <a:r>
              <a:rPr lang="en-US" dirty="0" smtClean="0"/>
              <a:t> is nothing but an edge in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. The above formula thus gives us k 2</a:t>
            </a:r>
            <a:r>
              <a:rPr lang="en-US" baseline="30000" dirty="0" smtClean="0"/>
              <a:t>k-1</a:t>
            </a:r>
            <a:r>
              <a:rPr lang="en-US" dirty="0" smtClean="0"/>
              <a:t> as the number of edges in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1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definition of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0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Extremal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number of edges in a connected graph with n vertices is n -1.</a:t>
            </a:r>
          </a:p>
          <a:p>
            <a:endParaRPr lang="en-US" dirty="0"/>
          </a:p>
          <a:p>
            <a:r>
              <a:rPr lang="en-US" dirty="0" smtClean="0"/>
              <a:t>If G is a simple n vertex graph with min-</a:t>
            </a:r>
            <a:r>
              <a:rPr lang="en-US" dirty="0" err="1" smtClean="0"/>
              <a:t>deg</a:t>
            </a:r>
            <a:r>
              <a:rPr lang="en-US" dirty="0" smtClean="0"/>
              <a:t>(G) </a:t>
            </a:r>
            <a:r>
              <a:rPr lang="en-US" u="sng" dirty="0" smtClean="0"/>
              <a:t>&gt; </a:t>
            </a:r>
            <a:r>
              <a:rPr lang="en-US" dirty="0" smtClean="0"/>
              <a:t>(n-1)/2, then G is connected.</a:t>
            </a:r>
          </a:p>
          <a:p>
            <a:r>
              <a:rPr lang="en-US" dirty="0" smtClean="0"/>
              <a:t>Proof : We’ll show that every pair of non-adjacent vertices have a common </a:t>
            </a:r>
            <a:r>
              <a:rPr lang="en-US" dirty="0" err="1" smtClean="0"/>
              <a:t>neighbour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14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is tight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i.e</a:t>
            </a:r>
            <a:r>
              <a:rPr lang="en-US" dirty="0" smtClean="0"/>
              <a:t> there exists an example </a:t>
            </a:r>
            <a:r>
              <a:rPr lang="en-US" dirty="0" smtClean="0"/>
              <a:t>in which</a:t>
            </a:r>
            <a:r>
              <a:rPr lang="en-US" dirty="0" smtClean="0"/>
              <a:t> the min-</a:t>
            </a:r>
            <a:r>
              <a:rPr lang="en-US" dirty="0" err="1" smtClean="0"/>
              <a:t>deg</a:t>
            </a:r>
            <a:r>
              <a:rPr lang="en-US" dirty="0" smtClean="0"/>
              <a:t> &lt; (n-1)/2 and the graph is disconnected.</a:t>
            </a:r>
          </a:p>
          <a:p>
            <a:endParaRPr lang="en-US" dirty="0" smtClean="0"/>
          </a:p>
          <a:p>
            <a:r>
              <a:rPr lang="en-US" dirty="0" smtClean="0"/>
              <a:t>G </a:t>
            </a:r>
            <a:r>
              <a:rPr lang="en-US" dirty="0" smtClean="0"/>
              <a:t>=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floor</a:t>
            </a:r>
            <a:r>
              <a:rPr lang="en-US" baseline="-25000" dirty="0" smtClean="0"/>
              <a:t>(n/2)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ceil</a:t>
            </a:r>
            <a:r>
              <a:rPr lang="en-US" baseline="-25000" dirty="0" smtClean="0"/>
              <a:t>(n/2)</a:t>
            </a:r>
          </a:p>
          <a:p>
            <a:endParaRPr lang="en-US" baseline="-25000" dirty="0"/>
          </a:p>
          <a:p>
            <a:r>
              <a:rPr lang="en-US" dirty="0" smtClean="0"/>
              <a:t>min-</a:t>
            </a:r>
            <a:r>
              <a:rPr lang="en-US" dirty="0" err="1" smtClean="0"/>
              <a:t>deg</a:t>
            </a:r>
            <a:r>
              <a:rPr lang="en-US" dirty="0" smtClean="0"/>
              <a:t>(G) = floor(n/2) -1</a:t>
            </a:r>
            <a:endParaRPr lang="en-US" dirty="0"/>
          </a:p>
          <a:p>
            <a:r>
              <a:rPr lang="en-US" dirty="0" smtClean="0"/>
              <a:t>And G is disconnected.</a:t>
            </a:r>
            <a:endParaRPr lang="en-US" dirty="0"/>
          </a:p>
          <a:p>
            <a:r>
              <a:rPr lang="en-US" dirty="0" smtClean="0"/>
              <a:t>Thus minimum value of min-</a:t>
            </a:r>
            <a:r>
              <a:rPr lang="en-US" dirty="0" err="1" smtClean="0"/>
              <a:t>deg</a:t>
            </a:r>
            <a:r>
              <a:rPr lang="en-US" dirty="0" smtClean="0"/>
              <a:t>(G) that forces a simple graph to be connected is floor(n/2)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The maximum value of min-</a:t>
            </a:r>
            <a:r>
              <a:rPr lang="en-US" dirty="0" err="1" smtClean="0"/>
              <a:t>deg</a:t>
            </a:r>
            <a:r>
              <a:rPr lang="en-US" dirty="0" smtClean="0"/>
              <a:t>(G) in a disconnected simple graph is floor(n/2) -1.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7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650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MCA 520: Graph Theory</vt:lpstr>
      <vt:lpstr>Table of Contents</vt:lpstr>
      <vt:lpstr>Regular Graphs</vt:lpstr>
      <vt:lpstr>Degree-Sum Formula/First Theorem of Graph Theory/Handshaking Lemma</vt:lpstr>
      <vt:lpstr>K-dimensional cube or hypercube Qk </vt:lpstr>
      <vt:lpstr>Qk continued</vt:lpstr>
      <vt:lpstr>Recursive definition of Qk</vt:lpstr>
      <vt:lpstr>Extremal Problems</vt:lpstr>
      <vt:lpstr>Bound is tight</vt:lpstr>
      <vt:lpstr>Degree Sequence</vt:lpstr>
      <vt:lpstr>Graphic Sequence</vt:lpstr>
      <vt:lpstr>Theorem : Havel and Hakimi</vt:lpstr>
    </vt:vector>
  </TitlesOfParts>
  <Company>ngupta.cs.du@gmail.com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Neelima Gupta</dc:creator>
  <cp:lastModifiedBy>Neelima</cp:lastModifiedBy>
  <cp:revision>25</cp:revision>
  <dcterms:created xsi:type="dcterms:W3CDTF">2014-07-30T14:32:24Z</dcterms:created>
  <dcterms:modified xsi:type="dcterms:W3CDTF">2014-09-02T07:17:24Z</dcterms:modified>
</cp:coreProperties>
</file>